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-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56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1196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62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303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5439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854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453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310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085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56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23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AF4C3-2ED5-4147-B102-874E06CD52C1}" type="datetimeFigureOut">
              <a:rPr lang="pt-BR" smtClean="0"/>
              <a:pPr/>
              <a:t>04/07/2019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759F-5F86-4ED3-ACDE-4824D74F24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568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rador-academy.com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963024" y="4580389"/>
            <a:ext cx="92321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dirty="0" smtClean="0">
                <a:solidFill>
                  <a:schemeClr val="bg1"/>
                </a:solidFill>
              </a:rPr>
              <a:t>Proposta Alternativa aos </a:t>
            </a:r>
            <a:r>
              <a:rPr lang="pt-BR" sz="3400" dirty="0" err="1" smtClean="0">
                <a:solidFill>
                  <a:schemeClr val="bg1"/>
                </a:solidFill>
              </a:rPr>
              <a:t>PPSPs</a:t>
            </a:r>
            <a:r>
              <a:rPr lang="pt-BR" sz="3400" dirty="0" smtClean="0">
                <a:solidFill>
                  <a:schemeClr val="bg1"/>
                </a:solidFill>
              </a:rPr>
              <a:t> e o Plano Petros-3</a:t>
            </a:r>
            <a:endParaRPr lang="pt-BR" sz="34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963024" y="5897461"/>
            <a:ext cx="3300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Rio de Janeiro, 02/07/2019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68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16464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783104"/>
            <a:ext cx="80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Simulação Considerando o Deflator e a Contribuição Sobre o 13º Benefício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2980" y="1152436"/>
            <a:ext cx="499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Cenário 2: Benefício Petros de R$ 12.000,00 no PP1</a:t>
            </a:r>
            <a:endParaRPr lang="pt-BR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022" y="4417995"/>
            <a:ext cx="30178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4228" y="4292582"/>
            <a:ext cx="36480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08" y="1484887"/>
            <a:ext cx="11023040" cy="280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20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Diferenciação de Planos de Benefício Definido e Contribuição Definida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0315" y="606494"/>
            <a:ext cx="8151563" cy="601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36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As Tábuas de Expectativa de Vida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7523" y="1285518"/>
            <a:ext cx="5158669" cy="4663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00482" y="759879"/>
            <a:ext cx="628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Como Funcionam e como Impactam nos Cálculos dos Benefícios?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973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6589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solidFill>
                  <a:srgbClr val="C00000"/>
                </a:solidFill>
              </a:rPr>
              <a:t>Cálculo de Benefício por Prazo Indeterminado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Exemplo 1: Taxa de Juros = Rentabilidade 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Sem saque dos 15% do Fundo de Migração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5355" y="1951018"/>
            <a:ext cx="6445390" cy="388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27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79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Comportamento do Benefício ao longo da Expectativa de Vida</a:t>
            </a:r>
            <a:endParaRPr lang="pt-BR" sz="2400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4780" y="1166278"/>
            <a:ext cx="6309075" cy="543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79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Comportamento do Benefício ao longo da Expectativa de Vida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33474" y="1396077"/>
            <a:ext cx="429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Ultrapassou a Idade Média de Falecimento?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3474" y="2109420"/>
            <a:ext cx="678559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10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6589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solidFill>
                  <a:srgbClr val="C00000"/>
                </a:solidFill>
              </a:rPr>
              <a:t>Cálculo de Benefício por Prazo Indeterminado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Exemplo </a:t>
            </a:r>
            <a:r>
              <a:rPr lang="pt-BR" sz="2400" dirty="0" smtClean="0">
                <a:solidFill>
                  <a:srgbClr val="C00000"/>
                </a:solidFill>
              </a:rPr>
              <a:t>2: </a:t>
            </a:r>
            <a:r>
              <a:rPr lang="pt-BR" sz="2400" dirty="0">
                <a:solidFill>
                  <a:srgbClr val="C00000"/>
                </a:solidFill>
              </a:rPr>
              <a:t>Taxa de Juros = Rentabilidade 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>Com </a:t>
            </a:r>
            <a:r>
              <a:rPr lang="pt-BR" sz="2400" dirty="0">
                <a:solidFill>
                  <a:srgbClr val="C00000"/>
                </a:solidFill>
              </a:rPr>
              <a:t>saque dos 15% do Fundo de Migração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5355" y="1951018"/>
            <a:ext cx="6445390" cy="388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92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79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Comportamento do Benefício ao longo da Expectativa de Vida</a:t>
            </a:r>
            <a:endParaRPr lang="pt-BR" sz="2400" dirty="0">
              <a:solidFill>
                <a:srgbClr val="C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955" y="1188496"/>
            <a:ext cx="10118284" cy="533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08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79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Comportamento do Benefício ao longo da Expectativa de Vida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33474" y="1396077"/>
            <a:ext cx="429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Ultrapassou a Idade Média de Falecimento?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621" y="2067613"/>
            <a:ext cx="10396951" cy="287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121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6589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>
                <a:solidFill>
                  <a:srgbClr val="C00000"/>
                </a:solidFill>
              </a:rPr>
              <a:t>Cálculo de Benefício por Prazo Indeterminado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Exemplo </a:t>
            </a:r>
            <a:r>
              <a:rPr lang="pt-BR" sz="2400" dirty="0" smtClean="0">
                <a:solidFill>
                  <a:srgbClr val="C00000"/>
                </a:solidFill>
              </a:rPr>
              <a:t>3: </a:t>
            </a:r>
            <a:r>
              <a:rPr lang="pt-BR" sz="2400" dirty="0">
                <a:solidFill>
                  <a:srgbClr val="C00000"/>
                </a:solidFill>
              </a:rPr>
              <a:t>Taxa de Juros </a:t>
            </a:r>
            <a:r>
              <a:rPr lang="pt-BR" sz="2400" dirty="0" smtClean="0">
                <a:solidFill>
                  <a:srgbClr val="C00000"/>
                </a:solidFill>
              </a:rPr>
              <a:t>&gt; </a:t>
            </a:r>
            <a:r>
              <a:rPr lang="pt-BR" sz="2400" dirty="0">
                <a:solidFill>
                  <a:srgbClr val="C00000"/>
                </a:solidFill>
              </a:rPr>
              <a:t>Rentabilidade 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>Com </a:t>
            </a:r>
            <a:r>
              <a:rPr lang="pt-BR" sz="2400" dirty="0">
                <a:solidFill>
                  <a:srgbClr val="C00000"/>
                </a:solidFill>
              </a:rPr>
              <a:t>saque dos 15% do Fundo de Migração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5355" y="1997499"/>
            <a:ext cx="6412070" cy="386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77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499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Principais alterações em relação aos atuais </a:t>
            </a:r>
            <a:r>
              <a:rPr lang="pt-BR" dirty="0" err="1" smtClean="0"/>
              <a:t>PPSPs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4316" y="1289001"/>
            <a:ext cx="8083407" cy="5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3485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79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Comportamento do Benefício ao longo da Expectativa de Vida</a:t>
            </a:r>
            <a:endParaRPr lang="pt-BR" sz="2400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284" y="1188497"/>
            <a:ext cx="10285625" cy="542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8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Simulação de Benefício – Plano Similar ao PP-3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55355" y="726832"/>
            <a:ext cx="7964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Comportamento do Benefício ao longo da Expectativa de Vida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33474" y="1396077"/>
            <a:ext cx="429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Ultrapassou a Idade Média de Falecimento?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320" y="2062969"/>
            <a:ext cx="10925553" cy="302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15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ESTUDOS E SERVIÇOS TÉCNICOS EM SEGURIDADE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33474" y="819165"/>
            <a:ext cx="438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ASSESSORIA, CONSULTORIA E TREINAMENTO</a:t>
            </a:r>
            <a:endParaRPr lang="pt-BR" dirty="0">
              <a:solidFill>
                <a:srgbClr val="0070C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450" y="2885303"/>
            <a:ext cx="110680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949835" y="1330059"/>
            <a:ext cx="8410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800" dirty="0" smtClean="0">
                <a:solidFill>
                  <a:srgbClr val="0070C0"/>
                </a:solidFill>
              </a:rPr>
              <a:t>OBRIGADO!</a:t>
            </a:r>
            <a:endParaRPr lang="pt-BR" sz="8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7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7" y="-120343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4" y="144829"/>
            <a:ext cx="924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ESTUDOS E SERVIÇOS TÉCNICOS EM SEGURIDADE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33474" y="819165"/>
            <a:ext cx="438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ASSESSORIA, CONSULTORIA E TREINAMENTO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78907" y="1353830"/>
            <a:ext cx="1109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070C0"/>
                </a:solidFill>
              </a:rPr>
              <a:t>EAD: ESTRUTURA DE GOVERNANÇA DE UM FUNDO DE PENSÃO 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78907" y="2194451"/>
            <a:ext cx="105809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70C0"/>
                </a:solidFill>
              </a:rPr>
              <a:t>Neste curso você conhecerá a estrutura de Governança das </a:t>
            </a:r>
            <a:r>
              <a:rPr lang="pt-BR" sz="2000" dirty="0" err="1">
                <a:solidFill>
                  <a:srgbClr val="0070C0"/>
                </a:solidFill>
              </a:rPr>
              <a:t>EFPCs</a:t>
            </a:r>
            <a:r>
              <a:rPr lang="pt-BR" sz="2000" dirty="0">
                <a:solidFill>
                  <a:srgbClr val="0070C0"/>
                </a:solidFill>
              </a:rPr>
              <a:t>, a forma de constituição dos Conselhos Fiscal e Deliberativo e da Diretoria Executiva, as principais funções de Conselheiros e Dirigentes no exercício dos seus cargos e outras instâncias de governança dos Fundos de Pensão. O curso aborda também o papel do Estado na Previdência Complementar e como se dá a sua atuação, por meio de órgãos específicos como, por exemplo, o CNPC e a </a:t>
            </a:r>
            <a:r>
              <a:rPr lang="pt-BR" sz="2000" dirty="0" err="1">
                <a:solidFill>
                  <a:srgbClr val="0070C0"/>
                </a:solidFill>
              </a:rPr>
              <a:t>Previc</a:t>
            </a:r>
            <a:r>
              <a:rPr lang="pt-BR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123779" y="4299411"/>
            <a:ext cx="7703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hlinkClick r:id="rId3"/>
              </a:rPr>
              <a:t>https://www.mirador-academy.com.br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3687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499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Números da Proposta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3523" y="1453000"/>
            <a:ext cx="1109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Estima-se que a Proposta do GT Paritário gere grande economia nos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compromissos dos Planos PPSP-R e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PPSP-NR, conforme simulação apresentada abaixo: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2433" y="2196323"/>
            <a:ext cx="9208392" cy="280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8883104" y="5254548"/>
            <a:ext cx="1726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Valores x R$ 1.000,00</a:t>
            </a:r>
            <a:endParaRPr lang="pt-BR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87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499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Essa economia é suficiente?</a:t>
            </a:r>
            <a:endParaRPr lang="pt-B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3305" y="1449774"/>
            <a:ext cx="944848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902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80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Comparação das Tabelas de Contribuição – </a:t>
            </a:r>
            <a:r>
              <a:rPr lang="pt-BR" dirty="0" err="1" smtClean="0"/>
              <a:t>PPSPs</a:t>
            </a:r>
            <a:r>
              <a:rPr lang="pt-BR" dirty="0" smtClean="0"/>
              <a:t> x Proposta GT Paritário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096" y="1365221"/>
            <a:ext cx="4200525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0285" y="2725053"/>
            <a:ext cx="4932363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096" y="4111064"/>
            <a:ext cx="4932363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6012" y="2909327"/>
            <a:ext cx="2566987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eta para baixo 11"/>
          <p:cNvSpPr/>
          <p:nvPr/>
        </p:nvSpPr>
        <p:spPr>
          <a:xfrm>
            <a:off x="3855351" y="5334461"/>
            <a:ext cx="432048" cy="385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2648" y="1297108"/>
            <a:ext cx="36480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2469261" y="5730249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002060"/>
                </a:solidFill>
              </a:rPr>
              <a:t>Obs</a:t>
            </a:r>
            <a:r>
              <a:rPr lang="pt-BR" dirty="0" smtClean="0">
                <a:solidFill>
                  <a:srgbClr val="002060"/>
                </a:solidFill>
              </a:rPr>
              <a:t>: Considerando o novo equacionamento também pelo valor máximo.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05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80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Comparando as Contribuições – Participantes Ativos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4604" y="1289001"/>
            <a:ext cx="10201589" cy="536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7055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19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80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Comparando as Contribuições – Aposentados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964" y="1289001"/>
            <a:ext cx="10239269" cy="546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686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19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874695"/>
            <a:ext cx="80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Comparando as Contribuições – Pensionistas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6625" y="1218662"/>
            <a:ext cx="9214337" cy="548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385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19"/>
            <a:ext cx="12192000" cy="685688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33475" y="285226"/>
            <a:ext cx="512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Proposta do GT Paritário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33475" y="919669"/>
            <a:ext cx="80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Simulação Considerando o Deflator e a Contribuição Sobre o 13º Benefício</a:t>
            </a:r>
            <a:endParaRPr lang="pt-BR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837" y="4355802"/>
            <a:ext cx="30178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242980" y="1185033"/>
            <a:ext cx="487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Cenário 1: Benefício Petros de R$ 6.000,00 no PP1</a:t>
            </a:r>
            <a:endParaRPr lang="pt-BR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1150" y="4293096"/>
            <a:ext cx="36480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638" y="1554364"/>
            <a:ext cx="11132919" cy="280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042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492</Words>
  <Application>Microsoft Office PowerPoint</Application>
  <PresentationFormat>Personalizar</PresentationFormat>
  <Paragraphs>57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Felippe</dc:creator>
  <cp:keywords>EST SEGURIDADE</cp:keywords>
  <cp:lastModifiedBy>agencia</cp:lastModifiedBy>
  <cp:revision>10</cp:revision>
  <dcterms:created xsi:type="dcterms:W3CDTF">2016-12-15T14:34:38Z</dcterms:created>
  <dcterms:modified xsi:type="dcterms:W3CDTF">2019-07-04T18:36:33Z</dcterms:modified>
</cp:coreProperties>
</file>